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5"/>
  </p:notes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28020" autoAdjust="0"/>
  </p:normalViewPr>
  <p:slideViewPr>
    <p:cSldViewPr snapToGrid="0">
      <p:cViewPr varScale="1">
        <p:scale>
          <a:sx n="18" d="100"/>
          <a:sy n="18" d="100"/>
        </p:scale>
        <p:origin x="265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BC163-7412-4D5A-848B-410879FA7C06}" type="datetimeFigureOut">
              <a:rPr lang="en-US" smtClean="0"/>
              <a:t>2/28/2020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429242-FAB9-4409-9EC3-13F6949438D5}" type="slidenum">
              <a:rPr lang="en-US" smtClean="0"/>
              <a:t>‹#›</a:t>
            </a:fld>
            <a:endParaRPr lang="en-US"/>
          </a:p>
        </p:txBody>
      </p:sp>
    </p:spTree>
    <p:extLst>
      <p:ext uri="{BB962C8B-B14F-4D97-AF65-F5344CB8AC3E}">
        <p14:creationId xmlns:p14="http://schemas.microsoft.com/office/powerpoint/2010/main" val="1514563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r>
              <a:rPr lang="en-US" baseline="0" dirty="0" smtClean="0"/>
              <a:t> class, Welcome to my presentation on factors that affect happiness.</a:t>
            </a:r>
            <a:endParaRPr lang="en-US" dirty="0"/>
          </a:p>
        </p:txBody>
      </p:sp>
      <p:sp>
        <p:nvSpPr>
          <p:cNvPr id="4" name="Slide Number Placeholder 3"/>
          <p:cNvSpPr>
            <a:spLocks noGrp="1"/>
          </p:cNvSpPr>
          <p:nvPr>
            <p:ph type="sldNum" sz="quarter" idx="10"/>
          </p:nvPr>
        </p:nvSpPr>
        <p:spPr/>
        <p:txBody>
          <a:bodyPr/>
          <a:lstStyle/>
          <a:p>
            <a:fld id="{44429242-FAB9-4409-9EC3-13F6949438D5}" type="slidenum">
              <a:rPr lang="en-US" smtClean="0"/>
              <a:t>1</a:t>
            </a:fld>
            <a:endParaRPr lang="en-US"/>
          </a:p>
        </p:txBody>
      </p:sp>
    </p:spTree>
    <p:extLst>
      <p:ext uri="{BB962C8B-B14F-4D97-AF65-F5344CB8AC3E}">
        <p14:creationId xmlns:p14="http://schemas.microsoft.com/office/powerpoint/2010/main" val="1383155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Diener</a:t>
            </a:r>
            <a:r>
              <a:rPr lang="en-US" baseline="0" dirty="0" smtClean="0"/>
              <a:t> was listed as the most happiest person in a study that involved 80 psychology professors. This contributed to him writing about happiness in his book called happiness. He spent much time studying About happiness and found out the following factors as contributor to happiness</a:t>
            </a:r>
            <a:r>
              <a:rPr lang="en-US" baseline="0" dirty="0" smtClean="0"/>
              <a:t>;</a:t>
            </a:r>
          </a:p>
          <a:p>
            <a:endParaRPr lang="en-US" baseline="0" dirty="0" smtClean="0"/>
          </a:p>
          <a:p>
            <a:pPr marL="228600" indent="-228600">
              <a:buFont typeface="+mj-lt"/>
              <a:buAutoNum type="arabicPeriod"/>
            </a:pPr>
            <a:r>
              <a:rPr lang="en-US" b="1" baseline="0" dirty="0" smtClean="0"/>
              <a:t>Social relationships- </a:t>
            </a:r>
            <a:r>
              <a:rPr lang="en-US" baseline="0" dirty="0" err="1" smtClean="0"/>
              <a:t>Diener</a:t>
            </a:r>
            <a:r>
              <a:rPr lang="en-US" baseline="0" dirty="0" smtClean="0"/>
              <a:t> conducted a study and found out that the 10% of the happiest people had strong supportive relationships. Although strong social relationship is not a guarantee to be happy, it is a requirement to be the group of happy people. Therefore, comrades to be a happy person you need to develop strong relationships with people around you</a:t>
            </a:r>
            <a:r>
              <a:rPr lang="en-US" baseline="0" dirty="0" smtClean="0"/>
              <a:t>.</a:t>
            </a:r>
          </a:p>
          <a:p>
            <a:pPr marL="228600" indent="-228600">
              <a:buFont typeface="+mj-lt"/>
              <a:buAutoNum type="arabicPeriod"/>
            </a:pPr>
            <a:endParaRPr lang="en-US" baseline="0" dirty="0" smtClean="0"/>
          </a:p>
          <a:p>
            <a:pPr marL="228600" indent="-228600">
              <a:buFont typeface="+mj-lt"/>
              <a:buAutoNum type="arabicPeriod"/>
            </a:pPr>
            <a:r>
              <a:rPr lang="en-US" b="1" baseline="0" dirty="0" smtClean="0"/>
              <a:t>Temperament </a:t>
            </a:r>
            <a:r>
              <a:rPr lang="en-US" baseline="0" dirty="0" smtClean="0"/>
              <a:t>on the other hand affects and individual mood and behaviors.  Changes in temperament affects a person level of happiness as it involves ups and down in a persons’ moods. An example is when a person is fired from his/her work place, he will probably be stressed and will not be happy</a:t>
            </a:r>
            <a:r>
              <a:rPr lang="en-US" baseline="0" dirty="0" smtClean="0"/>
              <a:t>.</a:t>
            </a:r>
          </a:p>
          <a:p>
            <a:pPr marL="228600" indent="-228600">
              <a:buFont typeface="+mj-lt"/>
              <a:buAutoNum type="arabicPeriod"/>
            </a:pPr>
            <a:endParaRPr lang="en-US" baseline="0" dirty="0" smtClean="0"/>
          </a:p>
          <a:p>
            <a:pPr marL="228600" indent="-228600">
              <a:buFont typeface="+mj-lt"/>
              <a:buAutoNum type="arabicPeriod"/>
            </a:pPr>
            <a:r>
              <a:rPr lang="en-US" b="1" baseline="0" dirty="0" smtClean="0"/>
              <a:t>Society</a:t>
            </a:r>
            <a:r>
              <a:rPr lang="en-US" baseline="0" dirty="0" smtClean="0"/>
              <a:t>- Is the group of people that live together. The society can determine the level of happiness in different ways.  For example, </a:t>
            </a:r>
            <a:r>
              <a:rPr lang="en-US" baseline="0" dirty="0" smtClean="0"/>
              <a:t>a person </a:t>
            </a:r>
            <a:r>
              <a:rPr lang="en-US" baseline="0" dirty="0" smtClean="0"/>
              <a:t>in a conservative society that does not condone Female Genital mutilation (FGM) is likely to be happier than another person living in society the practice FGM</a:t>
            </a:r>
            <a:r>
              <a:rPr lang="en-US" baseline="0" dirty="0" smtClean="0"/>
              <a:t>.</a:t>
            </a:r>
          </a:p>
          <a:p>
            <a:pPr marL="228600" indent="-228600">
              <a:buFont typeface="+mj-lt"/>
              <a:buAutoNum type="arabicPeriod"/>
            </a:pPr>
            <a:endParaRPr lang="en-US" baseline="0" dirty="0" smtClean="0"/>
          </a:p>
          <a:p>
            <a:pPr marL="228600" indent="-228600">
              <a:buFont typeface="+mj-lt"/>
              <a:buAutoNum type="arabicPeriod"/>
            </a:pPr>
            <a:r>
              <a:rPr lang="en-US" b="1" baseline="0" dirty="0" smtClean="0"/>
              <a:t>Positive Thinking</a:t>
            </a:r>
            <a:r>
              <a:rPr lang="en-US" baseline="0" dirty="0" smtClean="0"/>
              <a:t>- our brain is in constant monitoring of the emotional tone of our thoughts. Negative </a:t>
            </a:r>
            <a:r>
              <a:rPr lang="en-US" baseline="0" dirty="0" smtClean="0"/>
              <a:t>thoughts </a:t>
            </a:r>
            <a:r>
              <a:rPr lang="en-US" baseline="0" dirty="0" smtClean="0"/>
              <a:t>will lead to a person </a:t>
            </a:r>
            <a:r>
              <a:rPr lang="en-US" baseline="0" dirty="0" smtClean="0"/>
              <a:t>getting </a:t>
            </a:r>
            <a:r>
              <a:rPr lang="en-US" baseline="0" dirty="0" smtClean="0"/>
              <a:t>stressed and eventually leading to sadness. Positive thought translates to relaxation hence happiness</a:t>
            </a:r>
            <a:r>
              <a:rPr lang="en-US" baseline="0" dirty="0" smtClean="0"/>
              <a:t>. Our emotions are tied our thoughts. We should always stay positive and focuses more on positive things.</a:t>
            </a:r>
            <a:endParaRPr lang="en-US" dirty="0"/>
          </a:p>
        </p:txBody>
      </p:sp>
      <p:sp>
        <p:nvSpPr>
          <p:cNvPr id="4" name="Slide Number Placeholder 3"/>
          <p:cNvSpPr>
            <a:spLocks noGrp="1"/>
          </p:cNvSpPr>
          <p:nvPr>
            <p:ph type="sldNum" sz="quarter" idx="10"/>
          </p:nvPr>
        </p:nvSpPr>
        <p:spPr/>
        <p:txBody>
          <a:bodyPr/>
          <a:lstStyle/>
          <a:p>
            <a:fld id="{44429242-FAB9-4409-9EC3-13F6949438D5}" type="slidenum">
              <a:rPr lang="en-US" smtClean="0"/>
              <a:t>2</a:t>
            </a:fld>
            <a:endParaRPr lang="en-US"/>
          </a:p>
        </p:txBody>
      </p:sp>
    </p:spTree>
    <p:extLst>
      <p:ext uri="{BB962C8B-B14F-4D97-AF65-F5344CB8AC3E}">
        <p14:creationId xmlns:p14="http://schemas.microsoft.com/office/powerpoint/2010/main" val="4009718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listening.</a:t>
            </a:r>
            <a:endParaRPr lang="en-US" dirty="0"/>
          </a:p>
        </p:txBody>
      </p:sp>
      <p:sp>
        <p:nvSpPr>
          <p:cNvPr id="4" name="Slide Number Placeholder 3"/>
          <p:cNvSpPr>
            <a:spLocks noGrp="1"/>
          </p:cNvSpPr>
          <p:nvPr>
            <p:ph type="sldNum" sz="quarter" idx="10"/>
          </p:nvPr>
        </p:nvSpPr>
        <p:spPr/>
        <p:txBody>
          <a:bodyPr/>
          <a:lstStyle/>
          <a:p>
            <a:fld id="{44429242-FAB9-4409-9EC3-13F6949438D5}" type="slidenum">
              <a:rPr lang="en-US" smtClean="0"/>
              <a:t>3</a:t>
            </a:fld>
            <a:endParaRPr lang="en-US"/>
          </a:p>
        </p:txBody>
      </p:sp>
    </p:spTree>
    <p:extLst>
      <p:ext uri="{BB962C8B-B14F-4D97-AF65-F5344CB8AC3E}">
        <p14:creationId xmlns:p14="http://schemas.microsoft.com/office/powerpoint/2010/main" val="2667479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9667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83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4344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2/28/2020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160659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0765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829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6217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2/28/2020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573562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9156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4110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08232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93027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99827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9442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545290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75546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2/28/2020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40721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orbes.com/sites/susanadams/2013/05/10/money-does-buy-happiness-says-new-study/#797098e25615" TargetMode="External"/><Relationship Id="rId7" Type="http://schemas.openxmlformats.org/officeDocument/2006/relationships/hyperlink" Target="https://worldhappiness.report/ed/201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psychologicalscience.org/observer/serious-research-on-happiness" TargetMode="External"/><Relationship Id="rId5" Type="http://schemas.openxmlformats.org/officeDocument/2006/relationships/hyperlink" Target="https://www.wsj.com/articles/can-money-buy-happiness-heres-what-science-has-to-say-1415569538" TargetMode="External"/><Relationship Id="rId4" Type="http://schemas.openxmlformats.org/officeDocument/2006/relationships/hyperlink" Target="https://www.wsj.com/articles/can-money-buy-happiness-149944777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Factors that contribute To Happiness</a:t>
            </a:r>
            <a:endParaRPr lang="en-US" b="1" dirty="0"/>
          </a:p>
        </p:txBody>
      </p:sp>
      <p:sp>
        <p:nvSpPr>
          <p:cNvPr id="3" name="Subtitle 2"/>
          <p:cNvSpPr>
            <a:spLocks noGrp="1"/>
          </p:cNvSpPr>
          <p:nvPr>
            <p:ph type="subTitle" idx="1"/>
          </p:nvPr>
        </p:nvSpPr>
        <p:spPr>
          <a:xfrm>
            <a:off x="1507067" y="4050833"/>
            <a:ext cx="7766936" cy="1531820"/>
          </a:xfrm>
        </p:spPr>
        <p:txBody>
          <a:bodyPr>
            <a:noAutofit/>
          </a:bodyPr>
          <a:lstStyle/>
          <a:p>
            <a:r>
              <a:rPr lang="en-US" sz="2400" dirty="0" smtClean="0"/>
              <a:t>Name</a:t>
            </a:r>
          </a:p>
          <a:p>
            <a:r>
              <a:rPr lang="en-US" sz="2400" dirty="0" smtClean="0"/>
              <a:t>Institution Affiliation</a:t>
            </a:r>
          </a:p>
          <a:p>
            <a:r>
              <a:rPr lang="en-US" sz="2400" dirty="0" smtClean="0"/>
              <a:t>Course</a:t>
            </a:r>
            <a:endParaRPr lang="en-US" sz="2400" dirty="0"/>
          </a:p>
        </p:txBody>
      </p:sp>
    </p:spTree>
    <p:extLst>
      <p:ext uri="{BB962C8B-B14F-4D97-AF65-F5344CB8AC3E}">
        <p14:creationId xmlns:p14="http://schemas.microsoft.com/office/powerpoint/2010/main" val="276611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80373"/>
          </a:xfrm>
        </p:spPr>
        <p:txBody>
          <a:bodyPr>
            <a:normAutofit fontScale="90000"/>
          </a:bodyPr>
          <a:lstStyle/>
          <a:p>
            <a:pPr algn="ctr"/>
            <a:r>
              <a:rPr lang="en-US" dirty="0" smtClean="0"/>
              <a:t>Factors That Contribute To Happiness</a:t>
            </a:r>
            <a:endParaRPr lang="en-US" dirty="0"/>
          </a:p>
        </p:txBody>
      </p:sp>
      <p:sp>
        <p:nvSpPr>
          <p:cNvPr id="3" name="Content Placeholder 2"/>
          <p:cNvSpPr>
            <a:spLocks noGrp="1"/>
          </p:cNvSpPr>
          <p:nvPr>
            <p:ph idx="1"/>
          </p:nvPr>
        </p:nvSpPr>
        <p:spPr>
          <a:xfrm>
            <a:off x="677334" y="1189973"/>
            <a:ext cx="8596668" cy="4851389"/>
          </a:xfrm>
        </p:spPr>
        <p:txBody>
          <a:bodyPr>
            <a:noAutofit/>
          </a:bodyPr>
          <a:lstStyle/>
          <a:p>
            <a:r>
              <a:rPr lang="en-US" sz="3200" dirty="0" smtClean="0">
                <a:latin typeface="Times New Roman" panose="02020603050405020304" pitchFamily="18" charset="0"/>
                <a:cs typeface="Times New Roman" panose="02020603050405020304" pitchFamily="18" charset="0"/>
              </a:rPr>
              <a:t>Ed </a:t>
            </a:r>
            <a:r>
              <a:rPr lang="en-US" sz="3200" dirty="0" err="1" smtClean="0">
                <a:latin typeface="Times New Roman" panose="02020603050405020304" pitchFamily="18" charset="0"/>
                <a:cs typeface="Times New Roman" panose="02020603050405020304" pitchFamily="18" charset="0"/>
              </a:rPr>
              <a:t>Diener</a:t>
            </a:r>
            <a:r>
              <a:rPr lang="en-US" sz="3200" dirty="0" smtClean="0">
                <a:latin typeface="Times New Roman" panose="02020603050405020304" pitchFamily="18" charset="0"/>
                <a:cs typeface="Times New Roman" panose="02020603050405020304" pitchFamily="18" charset="0"/>
              </a:rPr>
              <a:t>, a professor of psychology identifies the following factors as contributor to happiness;</a:t>
            </a:r>
          </a:p>
          <a:p>
            <a:pPr>
              <a:buFont typeface="+mj-lt"/>
              <a:buAutoNum type="arabicPeriod"/>
            </a:pPr>
            <a:r>
              <a:rPr lang="en-US" sz="3200" b="1" dirty="0" smtClean="0">
                <a:latin typeface="Times New Roman" panose="02020603050405020304" pitchFamily="18" charset="0"/>
                <a:cs typeface="Times New Roman" panose="02020603050405020304" pitchFamily="18" charset="0"/>
              </a:rPr>
              <a:t>Social </a:t>
            </a:r>
            <a:r>
              <a:rPr lang="en-US" sz="3200" b="1" dirty="0" smtClean="0">
                <a:latin typeface="Times New Roman" panose="02020603050405020304" pitchFamily="18" charset="0"/>
                <a:cs typeface="Times New Roman" panose="02020603050405020304" pitchFamily="18" charset="0"/>
              </a:rPr>
              <a:t>relationships </a:t>
            </a:r>
          </a:p>
          <a:p>
            <a:pPr>
              <a:buFont typeface="+mj-lt"/>
              <a:buAutoNum type="arabicPeriod"/>
            </a:pPr>
            <a:r>
              <a:rPr lang="en-US" sz="3200" b="1" dirty="0" smtClean="0">
                <a:latin typeface="Times New Roman" panose="02020603050405020304" pitchFamily="18" charset="0"/>
                <a:cs typeface="Times New Roman" panose="02020603050405020304" pitchFamily="18" charset="0"/>
              </a:rPr>
              <a:t>Temperament/adaptation</a:t>
            </a:r>
            <a:endParaRPr lang="en-US" sz="3200" dirty="0" smtClean="0">
              <a:latin typeface="Times New Roman" panose="02020603050405020304" pitchFamily="18" charset="0"/>
              <a:cs typeface="Times New Roman" panose="02020603050405020304" pitchFamily="18" charset="0"/>
            </a:endParaRPr>
          </a:p>
          <a:p>
            <a:pPr>
              <a:buFont typeface="+mj-lt"/>
              <a:buAutoNum type="arabicPeriod"/>
            </a:pPr>
            <a:r>
              <a:rPr lang="en-US" sz="3200" b="1" dirty="0" smtClean="0">
                <a:latin typeface="Times New Roman" panose="02020603050405020304" pitchFamily="18" charset="0"/>
                <a:cs typeface="Times New Roman" panose="02020603050405020304" pitchFamily="18" charset="0"/>
              </a:rPr>
              <a:t>Society</a:t>
            </a:r>
            <a:endParaRPr lang="en-US" sz="3200" dirty="0" smtClean="0">
              <a:latin typeface="Times New Roman" panose="02020603050405020304" pitchFamily="18" charset="0"/>
              <a:cs typeface="Times New Roman" panose="02020603050405020304" pitchFamily="18" charset="0"/>
            </a:endParaRPr>
          </a:p>
          <a:p>
            <a:pPr>
              <a:buFont typeface="+mj-lt"/>
              <a:buAutoNum type="arabicPeriod"/>
            </a:pPr>
            <a:r>
              <a:rPr lang="en-US" sz="3200" b="1" dirty="0" smtClean="0">
                <a:latin typeface="Times New Roman" panose="02020603050405020304" pitchFamily="18" charset="0"/>
                <a:cs typeface="Times New Roman" panose="02020603050405020304" pitchFamily="18" charset="0"/>
              </a:rPr>
              <a:t>Positive thinking</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6300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2609"/>
          </a:xfrm>
        </p:spPr>
        <p:txBody>
          <a:bodyPr>
            <a:normAutofit fontScale="90000"/>
          </a:bodyPr>
          <a:lstStyle/>
          <a:p>
            <a:pPr algn="ctr"/>
            <a:r>
              <a:rPr lang="en-US" dirty="0"/>
              <a:t>References</a:t>
            </a:r>
            <a:br>
              <a:rPr lang="en-US" dirty="0"/>
            </a:br>
            <a:endParaRPr lang="en-US" dirty="0"/>
          </a:p>
        </p:txBody>
      </p:sp>
      <p:sp>
        <p:nvSpPr>
          <p:cNvPr id="3" name="Content Placeholder 2"/>
          <p:cNvSpPr>
            <a:spLocks noGrp="1"/>
          </p:cNvSpPr>
          <p:nvPr>
            <p:ph idx="1"/>
          </p:nvPr>
        </p:nvSpPr>
        <p:spPr>
          <a:xfrm>
            <a:off x="677334" y="1272209"/>
            <a:ext cx="8596668" cy="4769154"/>
          </a:xfrm>
        </p:spPr>
        <p:txBody>
          <a:bodyPr>
            <a:normAutofit lnSpcReduction="10000"/>
          </a:bodyPr>
          <a:lstStyle/>
          <a:p>
            <a:r>
              <a:rPr lang="en-US" dirty="0"/>
              <a:t>Adams, S. (2013). </a:t>
            </a:r>
            <a:r>
              <a:rPr lang="en-US" i="1" dirty="0"/>
              <a:t>Money Does Buy Happiness, Says New Study</a:t>
            </a:r>
            <a:r>
              <a:rPr lang="en-US" dirty="0"/>
              <a:t>. Forbes. </a:t>
            </a:r>
            <a:r>
              <a:rPr lang="en-US" dirty="0">
                <a:hlinkClick r:id="rId3"/>
              </a:rPr>
              <a:t>https://www.forbes.com/sites/susanadams/2013/05/10/money-does-buy-happiness-says-new-study/#797098e25615</a:t>
            </a:r>
            <a:endParaRPr lang="en-US" dirty="0"/>
          </a:p>
          <a:p>
            <a:r>
              <a:rPr lang="en-US" dirty="0" err="1"/>
              <a:t>Ariely</a:t>
            </a:r>
            <a:r>
              <a:rPr lang="en-US" dirty="0"/>
              <a:t>, D. (2017). </a:t>
            </a:r>
            <a:r>
              <a:rPr lang="en-US" i="1" dirty="0"/>
              <a:t>Can Money Buy Happiness?</a:t>
            </a:r>
            <a:r>
              <a:rPr lang="en-US" dirty="0"/>
              <a:t> WSJ. </a:t>
            </a:r>
            <a:r>
              <a:rPr lang="en-US" dirty="0">
                <a:hlinkClick r:id="rId4"/>
              </a:rPr>
              <a:t>https://www.wsj.com/articles/can-money-buy-happiness-1499447773</a:t>
            </a:r>
            <a:endParaRPr lang="en-US" dirty="0"/>
          </a:p>
          <a:p>
            <a:r>
              <a:rPr lang="en-US" dirty="0"/>
              <a:t>Blackman, A. (2014). </a:t>
            </a:r>
            <a:r>
              <a:rPr lang="en-US" i="1" dirty="0"/>
              <a:t>Can Money Buy You Happiness?</a:t>
            </a:r>
            <a:r>
              <a:rPr lang="en-US" dirty="0"/>
              <a:t> WSJ. </a:t>
            </a:r>
            <a:r>
              <a:rPr lang="en-US" dirty="0">
                <a:hlinkClick r:id="rId5"/>
              </a:rPr>
              <a:t>https://www.wsj.com/articles/can-money-buy-happiness-heres-what-science-has-to-say-1415569538</a:t>
            </a:r>
            <a:endParaRPr lang="en-US" dirty="0"/>
          </a:p>
          <a:p>
            <a:r>
              <a:rPr lang="en-US" dirty="0" err="1"/>
              <a:t>Conkle</a:t>
            </a:r>
            <a:r>
              <a:rPr lang="en-US" dirty="0"/>
              <a:t> A. (2008). </a:t>
            </a:r>
            <a:r>
              <a:rPr lang="en-US" i="1" dirty="0"/>
              <a:t>Serious Research on Happiness</a:t>
            </a:r>
            <a:r>
              <a:rPr lang="en-US" dirty="0"/>
              <a:t>. Association for Psychological Science - APS. </a:t>
            </a:r>
            <a:r>
              <a:rPr lang="en-US" dirty="0">
                <a:hlinkClick r:id="rId6"/>
              </a:rPr>
              <a:t>https://www.psychologicalscience.org/observer/serious-research-on-happiness</a:t>
            </a:r>
            <a:endParaRPr lang="en-US" dirty="0"/>
          </a:p>
          <a:p>
            <a:r>
              <a:rPr lang="en-US" dirty="0" err="1"/>
              <a:t>Diener</a:t>
            </a:r>
            <a:r>
              <a:rPr lang="en-US" dirty="0"/>
              <a:t>, E., &amp; Biswas-</a:t>
            </a:r>
            <a:r>
              <a:rPr lang="en-US" dirty="0" err="1"/>
              <a:t>Diener</a:t>
            </a:r>
            <a:r>
              <a:rPr lang="en-US" dirty="0"/>
              <a:t>, R. (2011). </a:t>
            </a:r>
            <a:r>
              <a:rPr lang="en-US" i="1" dirty="0"/>
              <a:t>Happiness: Unlocking the Mysteries of Psychological Wealth</a:t>
            </a:r>
            <a:r>
              <a:rPr lang="en-US" dirty="0"/>
              <a:t>. John Wiley &amp; Sons.</a:t>
            </a:r>
          </a:p>
          <a:p>
            <a:r>
              <a:rPr lang="en-US" i="1" dirty="0"/>
              <a:t>World Happiness Report 2017</a:t>
            </a:r>
            <a:r>
              <a:rPr lang="en-US" dirty="0"/>
              <a:t>. (</a:t>
            </a:r>
            <a:r>
              <a:rPr lang="en-US" dirty="0" err="1"/>
              <a:t>n.d.</a:t>
            </a:r>
            <a:r>
              <a:rPr lang="en-US" dirty="0"/>
              <a:t>). The World Happiness Report. </a:t>
            </a:r>
            <a:r>
              <a:rPr lang="en-US" dirty="0">
                <a:hlinkClick r:id="rId7"/>
              </a:rPr>
              <a:t>https://worldhappiness.report/ed/2017/</a:t>
            </a:r>
            <a:endParaRPr lang="en-US" dirty="0"/>
          </a:p>
          <a:p>
            <a:pPr marL="0" indent="0">
              <a:buNone/>
            </a:pPr>
            <a:endParaRPr lang="en-US" dirty="0"/>
          </a:p>
        </p:txBody>
      </p:sp>
    </p:spTree>
    <p:extLst>
      <p:ext uri="{BB962C8B-B14F-4D97-AF65-F5344CB8AC3E}">
        <p14:creationId xmlns:p14="http://schemas.microsoft.com/office/powerpoint/2010/main" val="6747578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73</TotalTime>
  <Words>344</Words>
  <Application>Microsoft Office PowerPoint</Application>
  <PresentationFormat>Widescreen</PresentationFormat>
  <Paragraphs>31</Paragraphs>
  <Slides>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Times New Roman</vt:lpstr>
      <vt:lpstr>Trebuchet MS</vt:lpstr>
      <vt:lpstr>Wingdings 3</vt:lpstr>
      <vt:lpstr>Facet</vt:lpstr>
      <vt:lpstr>Factors that contribute To Happiness</vt:lpstr>
      <vt:lpstr>Factors That Contribute To Happiness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Factors that contribute to Happiness</dc:title>
  <dc:creator>User</dc:creator>
  <cp:lastModifiedBy>User</cp:lastModifiedBy>
  <cp:revision>10</cp:revision>
  <dcterms:created xsi:type="dcterms:W3CDTF">2020-02-27T20:37:18Z</dcterms:created>
  <dcterms:modified xsi:type="dcterms:W3CDTF">2020-02-28T04:30:29Z</dcterms:modified>
</cp:coreProperties>
</file>